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4" r:id="rId3"/>
    <p:sldId id="273" r:id="rId4"/>
    <p:sldId id="280" r:id="rId5"/>
    <p:sldId id="276" r:id="rId6"/>
    <p:sldId id="256" r:id="rId7"/>
    <p:sldId id="258" r:id="rId8"/>
    <p:sldId id="259" r:id="rId9"/>
    <p:sldId id="262" r:id="rId10"/>
    <p:sldId id="270" r:id="rId11"/>
    <p:sldId id="266" r:id="rId12"/>
    <p:sldId id="28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2F7AF"/>
    <a:srgbClr val="F7FCC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246" autoAdjust="0"/>
    <p:restoredTop sz="94660"/>
  </p:normalViewPr>
  <p:slideViewPr>
    <p:cSldViewPr>
      <p:cViewPr>
        <p:scale>
          <a:sx n="50" d="100"/>
          <a:sy n="50" d="100"/>
        </p:scale>
        <p:origin x="-1722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F56CB44-1C27-4A2B-8C63-7E02C475537C}" type="datetimeFigureOut">
              <a:rPr lang="ru-RU"/>
              <a:pPr>
                <a:defRPr/>
              </a:pPr>
              <a:t>23.11.2014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DACF4DA-D69A-43F8-AC2D-CE1ED3EC6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F6079-1050-4AC6-9C6F-B69BBF6B303E}" type="datetimeFigureOut">
              <a:rPr lang="ru-RU"/>
              <a:pPr>
                <a:defRPr/>
              </a:pPr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C90DB-3466-4118-84D6-FBD3C7F23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F323A-F3DB-4876-932C-C54C433C3E41}" type="datetimeFigureOut">
              <a:rPr lang="ru-RU"/>
              <a:pPr>
                <a:defRPr/>
              </a:pPr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7538A-C875-4738-954E-1772C5A15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7E6E8-3BE5-4931-B995-02C03D08A6F8}" type="datetimeFigureOut">
              <a:rPr lang="ru-RU"/>
              <a:pPr>
                <a:defRPr/>
              </a:pPr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22CB0-4938-4477-AD3D-7F056E88F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FD1B-8283-4B94-8CAB-C058877F29BE}" type="datetimeFigureOut">
              <a:rPr lang="ru-RU"/>
              <a:pPr>
                <a:defRPr/>
              </a:pPr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7B87D-2E07-44E1-871F-5767D9946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C855F-4117-4B63-9EBE-3491E7915858}" type="datetimeFigureOut">
              <a:rPr lang="ru-RU"/>
              <a:pPr>
                <a:defRPr/>
              </a:pPr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7C6F9-A114-479D-AAC1-A3B7107CC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94A32-B3D2-4A56-A048-D9805724C550}" type="datetimeFigureOut">
              <a:rPr lang="ru-RU"/>
              <a:pPr>
                <a:defRPr/>
              </a:pPr>
              <a:t>23.11.2014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71A9B-21E1-4865-9087-39991AA34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1B7AB-B065-4F62-BF81-E55745C031FD}" type="datetimeFigureOut">
              <a:rPr lang="ru-RU"/>
              <a:pPr>
                <a:defRPr/>
              </a:pPr>
              <a:t>23.11.2014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94374-09F5-49B8-98F0-02A96B0BC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C480F-B731-4157-B7E0-19493469989D}" type="datetimeFigureOut">
              <a:rPr lang="ru-RU"/>
              <a:pPr>
                <a:defRPr/>
              </a:pPr>
              <a:t>23.11.2014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B40F0-121F-4F52-A268-E4CF70DC7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5B381-2C08-4DE8-81FE-7C21E62CB61B}" type="datetimeFigureOut">
              <a:rPr lang="ru-RU"/>
              <a:pPr>
                <a:defRPr/>
              </a:pPr>
              <a:t>23.11.2014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8FDBC-1241-448F-AD99-C52660CEC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B1A01-9F8D-408D-ABFF-4BF532E202A0}" type="datetimeFigureOut">
              <a:rPr lang="ru-RU"/>
              <a:pPr>
                <a:defRPr/>
              </a:pPr>
              <a:t>23.11.2014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2C070-B97F-4FBD-A154-E7BBDD2F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91AA6-D8A3-4ECA-8EB7-ACD2455870DD}" type="datetimeFigureOut">
              <a:rPr lang="ru-RU"/>
              <a:pPr>
                <a:defRPr/>
              </a:pPr>
              <a:t>23.11.2014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BFB3E-4D34-43BE-8C3D-E987D991B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546975D-E218-4B8A-9EF0-99F223A1B8B9}" type="datetimeFigureOut">
              <a:rPr lang="ru-RU"/>
              <a:pPr>
                <a:defRPr/>
              </a:pPr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F3709DF-FEAB-406B-9CD7-D188AD845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Администратор\Рабочий стол\Картинки (маме)\master3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1813"/>
            <a:ext cx="9144000" cy="738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-100013"/>
            <a:ext cx="845661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851920" y="4077072"/>
            <a:ext cx="4443413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</a:pPr>
            <a:endParaRPr lang="ru-RU" sz="2400" b="1" dirty="0">
              <a:solidFill>
                <a:srgbClr val="10253F"/>
              </a:solidFill>
              <a:latin typeface="Times New Roman" pitchFamily="18" charset="0"/>
              <a:ea typeface="PMingLiU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endParaRPr lang="ru-RU" sz="2400" b="1" dirty="0">
              <a:solidFill>
                <a:srgbClr val="10253F"/>
              </a:solidFill>
              <a:latin typeface="Times New Roman" pitchFamily="18" charset="0"/>
              <a:ea typeface="PMingLiU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10253F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Воспитатель </a:t>
            </a:r>
            <a:r>
              <a:rPr lang="ru-RU" sz="2400" b="1" dirty="0" smtClean="0">
                <a:solidFill>
                  <a:srgbClr val="10253F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первой квалификационной </a:t>
            </a:r>
            <a:r>
              <a:rPr lang="ru-RU" sz="2400" b="1" dirty="0">
                <a:solidFill>
                  <a:srgbClr val="10253F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категории</a:t>
            </a:r>
          </a:p>
          <a:p>
            <a:pPr>
              <a:lnSpc>
                <a:spcPct val="115000"/>
              </a:lnSpc>
            </a:pPr>
            <a:r>
              <a:rPr lang="ru-RU" sz="2400" b="1" dirty="0">
                <a:solidFill>
                  <a:srgbClr val="10253F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Засимова Наталья </a:t>
            </a:r>
            <a:r>
              <a:rPr lang="ru-RU" sz="2400" b="1" dirty="0" smtClean="0">
                <a:solidFill>
                  <a:srgbClr val="10253F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Сергеевна</a:t>
            </a:r>
            <a:endParaRPr lang="ru-RU" sz="2400" b="1" dirty="0">
              <a:solidFill>
                <a:srgbClr val="10253F"/>
              </a:solidFill>
              <a:latin typeface="Times New Roman" pitchFamily="18" charset="0"/>
              <a:ea typeface="PMingLiU"/>
              <a:cs typeface="Times New Roman" pitchFamily="18" charset="0"/>
            </a:endParaRPr>
          </a:p>
        </p:txBody>
      </p:sp>
      <p:sp>
        <p:nvSpPr>
          <p:cNvPr id="4" name="Табличка 3"/>
          <p:cNvSpPr/>
          <p:nvPr/>
        </p:nvSpPr>
        <p:spPr>
          <a:xfrm>
            <a:off x="611188" y="2060575"/>
            <a:ext cx="7993062" cy="2447925"/>
          </a:xfrm>
          <a:prstGeom prst="plaque">
            <a:avLst/>
          </a:prstGeom>
          <a:solidFill>
            <a:srgbClr val="F7FCC8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endParaRPr lang="ru-RU" sz="24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258888" y="2205038"/>
            <a:ext cx="64817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i="1" dirty="0">
                <a:solidFill>
                  <a:srgbClr val="17375E"/>
                </a:solidFill>
                <a:cs typeface="Times New Roman" pitchFamily="18" charset="0"/>
              </a:rPr>
              <a:t>«Родная земля и в горсти мила»</a:t>
            </a:r>
          </a:p>
          <a:p>
            <a:pPr algn="ctr" eaLnBrk="0" hangingPunct="0"/>
            <a:r>
              <a:rPr lang="ru-RU" sz="2800" b="1" i="1" dirty="0">
                <a:solidFill>
                  <a:srgbClr val="17375E"/>
                </a:solidFill>
                <a:cs typeface="Times New Roman" pitchFamily="18" charset="0"/>
              </a:rPr>
              <a:t>(педагогический проект по нравственно – патриотическому воспитанию дошкольников)</a:t>
            </a:r>
            <a:r>
              <a:rPr lang="ru-RU" sz="2800" b="1" i="1" dirty="0">
                <a:solidFill>
                  <a:srgbClr val="17375E"/>
                </a:solidFill>
              </a:rPr>
              <a:t> </a:t>
            </a:r>
          </a:p>
        </p:txBody>
      </p:sp>
      <p:pic>
        <p:nvPicPr>
          <p:cNvPr id="5" name="Picture 2" descr="F:\фотки\DSC01750.JPG"/>
          <p:cNvPicPr>
            <a:picLocks noChangeAspect="1" noChangeArrowheads="1"/>
          </p:cNvPicPr>
          <p:nvPr/>
        </p:nvPicPr>
        <p:blipFill>
          <a:blip r:embed="rId4" cstate="print"/>
          <a:srcRect l="17203"/>
          <a:stretch>
            <a:fillRect/>
          </a:stretch>
        </p:blipFill>
        <p:spPr bwMode="auto">
          <a:xfrm rot="21258686">
            <a:off x="312415" y="4238453"/>
            <a:ext cx="3539741" cy="245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animBg="1"/>
      <p:bldP spid="1843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Picture 2" descr="C:\Documents and Settings\Администратор\Рабочий стол\Картинки (маме)\master3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Табличка 8"/>
          <p:cNvSpPr/>
          <p:nvPr/>
        </p:nvSpPr>
        <p:spPr>
          <a:xfrm>
            <a:off x="611560" y="260648"/>
            <a:ext cx="8064896" cy="720080"/>
          </a:xfrm>
          <a:prstGeom prst="plaqu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ebuchet MS" pitchFamily="34" charset="0"/>
              </a:rPr>
              <a:t>Взаимодействие с родителями</a:t>
            </a:r>
            <a:endParaRPr lang="ru-RU" sz="2000" b="1" cap="all" dirty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10" name="Табличка 9"/>
          <p:cNvSpPr/>
          <p:nvPr/>
        </p:nvSpPr>
        <p:spPr>
          <a:xfrm>
            <a:off x="971600" y="1124744"/>
            <a:ext cx="7560840" cy="2088232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b="1" cap="all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оформление фотоальбомов «Я и моя семья»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b="1" cap="all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проектная деятельность: «Малая родина моих родителей»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b="1" cap="all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помощь в постройке снежного городка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b="1" cap="all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совместное проведение шашечного турнира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b="1" cap="all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помощь в проведении лыжных соревнований</a:t>
            </a:r>
          </a:p>
        </p:txBody>
      </p:sp>
      <p:pic>
        <p:nvPicPr>
          <p:cNvPr id="11" name="Рисунок 10" descr="DSC05788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51520" y="3429000"/>
            <a:ext cx="3960440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DSC058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429000"/>
            <a:ext cx="3888432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Администратор\Рабочий стол\Картинки (маме)\master3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547813" y="188913"/>
            <a:ext cx="5976937" cy="647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953735"/>
                </a:solidFill>
                <a:cs typeface="Arial" charset="0"/>
              </a:rPr>
              <a:t>III </a:t>
            </a:r>
            <a:r>
              <a:rPr lang="ru-RU" sz="2800" b="1">
                <a:solidFill>
                  <a:srgbClr val="953735"/>
                </a:solidFill>
                <a:cs typeface="Arial" charset="0"/>
              </a:rPr>
              <a:t>этап –</a:t>
            </a:r>
            <a:r>
              <a:rPr lang="en-US" sz="2800" b="1">
                <a:solidFill>
                  <a:srgbClr val="953735"/>
                </a:solidFill>
                <a:cs typeface="Arial" charset="0"/>
              </a:rPr>
              <a:t> </a:t>
            </a:r>
            <a:r>
              <a:rPr lang="ru-RU" sz="2800" b="1">
                <a:solidFill>
                  <a:srgbClr val="953735"/>
                </a:solidFill>
                <a:cs typeface="Arial" charset="0"/>
              </a:rPr>
              <a:t>творческий </a:t>
            </a:r>
          </a:p>
        </p:txBody>
      </p:sp>
      <p:sp>
        <p:nvSpPr>
          <p:cNvPr id="7" name="Табличка 6"/>
          <p:cNvSpPr/>
          <p:nvPr/>
        </p:nvSpPr>
        <p:spPr>
          <a:xfrm>
            <a:off x="395536" y="908720"/>
            <a:ext cx="8568952" cy="1008112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b="1" cap="all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выставки совместной творческой деятельности детей и родителей: «Детский сад будущего», «Каким бы я хотел видеть наше село», «земля планета на которой мы живем»</a:t>
            </a:r>
          </a:p>
        </p:txBody>
      </p:sp>
      <p:pic>
        <p:nvPicPr>
          <p:cNvPr id="8" name="Рисунок 7" descr="DSC057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132856"/>
            <a:ext cx="6768752" cy="43947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Администратор\Рабочий стол\Картинки (маме)\master3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Табличка 8"/>
          <p:cNvSpPr/>
          <p:nvPr/>
        </p:nvSpPr>
        <p:spPr>
          <a:xfrm>
            <a:off x="467544" y="332656"/>
            <a:ext cx="8028384" cy="6120680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cap="all" dirty="0">
              <a:ln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3688" y="620688"/>
            <a:ext cx="54726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В данном проекте принимали участие не только 12 детей нашей группы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 и их родители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позволило заинтересовать вопросами патриотизма всех членов семьи и объединить их общей идеей.</a:t>
            </a:r>
          </a:p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В ходе работы по этому направлению у детей возникали новые вопросы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идеи. Таким образом была создана «Красная книга» нашего района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позволяет говорить не о разовом характере мероприятия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возможности дальнейшей плодотворной работы в  этом направлении.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Documents and Settings\Администратор\Рабочий стол\Картинки (маме)\master3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абличка 3"/>
          <p:cNvSpPr/>
          <p:nvPr/>
        </p:nvSpPr>
        <p:spPr>
          <a:xfrm>
            <a:off x="611560" y="1196752"/>
            <a:ext cx="7848872" cy="5040560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rebuchet MS" pitchFamily="34" charset="0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2339752" y="260648"/>
            <a:ext cx="4536504" cy="720080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i="1">
                <a:solidFill>
                  <a:srgbClr val="953735"/>
                </a:solidFill>
                <a:latin typeface="Calibri" pitchFamily="34" charset="0"/>
              </a:rPr>
              <a:t>АКТУАЛЬНОСТЬ: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187450" y="1916113"/>
            <a:ext cx="6913563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rgbClr val="17375E"/>
                </a:solidFill>
                <a:latin typeface="Calibri" pitchFamily="34" charset="0"/>
              </a:rPr>
              <a:t>   В дошкольном возрасте начинает формироваться чувство патриотизма. Любовь к отчизне начинается с любви к своей малой Родине.</a:t>
            </a:r>
          </a:p>
          <a:p>
            <a:pPr algn="just"/>
            <a:r>
              <a:rPr lang="ru-RU" sz="2000" b="1" dirty="0">
                <a:solidFill>
                  <a:srgbClr val="17375E"/>
                </a:solidFill>
                <a:latin typeface="Calibri" pitchFamily="34" charset="0"/>
              </a:rPr>
              <a:t>    Важным </a:t>
            </a:r>
            <a:r>
              <a:rPr lang="ru-RU" sz="2000" b="1" dirty="0" smtClean="0">
                <a:solidFill>
                  <a:srgbClr val="17375E"/>
                </a:solidFill>
                <a:latin typeface="Calibri" pitchFamily="34" charset="0"/>
              </a:rPr>
              <a:t>условием нравственно-патриотического воспитания </a:t>
            </a:r>
            <a:r>
              <a:rPr lang="ru-RU" sz="2000" b="1" dirty="0">
                <a:solidFill>
                  <a:srgbClr val="17375E"/>
                </a:solidFill>
                <a:latin typeface="Calibri" pitchFamily="34" charset="0"/>
              </a:rPr>
              <a:t>детей в </a:t>
            </a:r>
            <a:r>
              <a:rPr lang="ru-RU" sz="2000" b="1" dirty="0" smtClean="0">
                <a:solidFill>
                  <a:srgbClr val="17375E"/>
                </a:solidFill>
                <a:latin typeface="Calibri" pitchFamily="34" charset="0"/>
              </a:rPr>
              <a:t>процессе </a:t>
            </a:r>
            <a:r>
              <a:rPr lang="ru-RU" sz="2000" b="1" dirty="0">
                <a:solidFill>
                  <a:srgbClr val="17375E"/>
                </a:solidFill>
                <a:latin typeface="Calibri" pitchFamily="34" charset="0"/>
              </a:rPr>
              <a:t>ознакомления с родным краем является тесная взаимосвязь с родителями. В настоящее время эта работа актуальна и особенно трудна, требует большого такта и терпения, так как в молодых семьях вопросы патриотизма, гражданственности не считаются важными, а среди части взрослого населения возникают противостояния по национальным вопросам.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Администратор\Рабочий стол\Картинки (маме)\master3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абличка 3"/>
          <p:cNvSpPr/>
          <p:nvPr/>
        </p:nvSpPr>
        <p:spPr>
          <a:xfrm>
            <a:off x="323528" y="1700808"/>
            <a:ext cx="8568952" cy="3312368"/>
          </a:xfrm>
          <a:prstGeom prst="plaque">
            <a:avLst>
              <a:gd name="adj" fmla="val 1595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1115616" y="0"/>
            <a:ext cx="7128792" cy="764704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i="1">
                <a:solidFill>
                  <a:srgbClr val="953735"/>
                </a:solidFill>
                <a:latin typeface="Calibri" pitchFamily="34" charset="0"/>
              </a:rPr>
              <a:t>ЦЕЛЬ: </a:t>
            </a:r>
            <a:r>
              <a:rPr lang="ru-RU" sz="2000" b="1" i="1">
                <a:solidFill>
                  <a:srgbClr val="17375E"/>
                </a:solidFill>
                <a:latin typeface="Calibri" pitchFamily="34" charset="0"/>
              </a:rPr>
              <a:t> </a:t>
            </a:r>
            <a:r>
              <a:rPr lang="ru-RU" sz="2000" b="1">
                <a:solidFill>
                  <a:srgbClr val="17375E"/>
                </a:solidFill>
                <a:latin typeface="Calibri" pitchFamily="34" charset="0"/>
              </a:rPr>
              <a:t>расширить представления детей старшего дошкольного возраста о малой Родине</a:t>
            </a:r>
            <a:endParaRPr lang="ru-RU" sz="2000" b="1">
              <a:solidFill>
                <a:srgbClr val="953735"/>
              </a:solidFill>
              <a:latin typeface="Calibri" pitchFamily="34" charset="0"/>
            </a:endParaRPr>
          </a:p>
        </p:txBody>
      </p:sp>
      <p:sp>
        <p:nvSpPr>
          <p:cNvPr id="16390" name="Rectangle 1"/>
          <p:cNvSpPr>
            <a:spLocks noChangeArrowheads="1"/>
          </p:cNvSpPr>
          <p:nvPr/>
        </p:nvSpPr>
        <p:spPr bwMode="auto">
          <a:xfrm>
            <a:off x="152400" y="196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4" name="Rectangle 1"/>
          <p:cNvSpPr>
            <a:spLocks noChangeArrowheads="1"/>
          </p:cNvSpPr>
          <p:nvPr/>
        </p:nvSpPr>
        <p:spPr bwMode="auto">
          <a:xfrm>
            <a:off x="827088" y="1808163"/>
            <a:ext cx="76327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000" b="1" dirty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Познакомить детей с историей села </a:t>
            </a:r>
            <a:r>
              <a:rPr lang="ru-RU" sz="2000" b="1" dirty="0" err="1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Русско-Высоцкое</a:t>
            </a:r>
            <a:endParaRPr lang="ru-RU" sz="2000" b="1" dirty="0">
              <a:solidFill>
                <a:srgbClr val="17375E"/>
              </a:solidFill>
            </a:endParaRPr>
          </a:p>
          <a:p>
            <a:pPr algn="just" eaLnBrk="0" hangingPunct="0">
              <a:buFont typeface="Wingdings" pitchFamily="2" charset="2"/>
              <a:buChar char="q"/>
            </a:pPr>
            <a:r>
              <a:rPr lang="ru-RU" sz="2000" b="1" dirty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Активизировать уважительное отношение к </a:t>
            </a:r>
            <a:r>
              <a:rPr lang="ru-RU" sz="2000" b="1" dirty="0" smtClean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человеку- труженику</a:t>
            </a:r>
            <a:r>
              <a:rPr lang="ru-RU" sz="2000" b="1" dirty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результатам </a:t>
            </a:r>
            <a:r>
              <a:rPr lang="ru-RU" sz="2000" b="1" dirty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его труда, защитникам Отечества, государственной символике</a:t>
            </a:r>
            <a:endParaRPr lang="ru-RU" sz="2000" b="1" dirty="0">
              <a:solidFill>
                <a:srgbClr val="17375E"/>
              </a:solidFill>
            </a:endParaRPr>
          </a:p>
          <a:p>
            <a:pPr algn="just" eaLnBrk="0" hangingPunct="0">
              <a:buFont typeface="Wingdings" pitchFamily="2" charset="2"/>
              <a:buChar char="q"/>
            </a:pPr>
            <a:r>
              <a:rPr lang="ru-RU" sz="2000" b="1" dirty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Вызвать положительные эмоции в процессе приобщения к краеведческому материалу</a:t>
            </a:r>
            <a:endParaRPr lang="ru-RU" sz="2000" b="1" dirty="0">
              <a:solidFill>
                <a:srgbClr val="17375E"/>
              </a:solidFill>
            </a:endParaRPr>
          </a:p>
          <a:p>
            <a:pPr algn="just" eaLnBrk="0" hangingPunct="0">
              <a:buFont typeface="Wingdings" pitchFamily="2" charset="2"/>
              <a:buChar char="q"/>
            </a:pPr>
            <a:r>
              <a:rPr lang="ru-RU" sz="2000" b="1" dirty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Побуждать потребность в проявлении заботы о природе, культуре и традициях малой Родины</a:t>
            </a:r>
            <a:endParaRPr lang="ru-RU" sz="2000" b="1" dirty="0">
              <a:solidFill>
                <a:srgbClr val="17375E"/>
              </a:solidFill>
            </a:endParaRPr>
          </a:p>
          <a:p>
            <a:pPr algn="just" eaLnBrk="0" hangingPunct="0">
              <a:buFont typeface="Wingdings" pitchFamily="2" charset="2"/>
              <a:buChar char="q"/>
            </a:pPr>
            <a:r>
              <a:rPr lang="ru-RU" sz="2000" b="1" dirty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Заинтересовать родителей данной темой, привлечь их к сотрудничеству</a:t>
            </a:r>
            <a:endParaRPr lang="ru-RU" sz="2000" b="1" dirty="0">
              <a:solidFill>
                <a:srgbClr val="17375E"/>
              </a:solidFill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683568" y="6021288"/>
            <a:ext cx="8064896" cy="648072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cap="all" dirty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4106" name="Rectangle 2"/>
          <p:cNvSpPr>
            <a:spLocks noChangeArrowheads="1"/>
          </p:cNvSpPr>
          <p:nvPr/>
        </p:nvSpPr>
        <p:spPr bwMode="auto">
          <a:xfrm>
            <a:off x="684213" y="5978525"/>
            <a:ext cx="7920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воспитанники группы компенсирующей направленности,</a:t>
            </a:r>
          </a:p>
          <a:p>
            <a:pPr algn="ctr"/>
            <a:r>
              <a:rPr lang="ru-RU" sz="2000" b="1" dirty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 родители, воспитатели</a:t>
            </a:r>
            <a:endParaRPr lang="ru-RU" sz="2000" b="1" dirty="0">
              <a:solidFill>
                <a:srgbClr val="17375E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908050"/>
            <a:ext cx="2519362" cy="6492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>
                <a:solidFill>
                  <a:srgbClr val="953735"/>
                </a:solidFill>
                <a:cs typeface="Arial" charset="0"/>
              </a:rPr>
              <a:t>ЗАДАЧИ: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71775" y="5157788"/>
            <a:ext cx="3887788" cy="647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>
                <a:solidFill>
                  <a:srgbClr val="953735"/>
                </a:solidFill>
                <a:cs typeface="Arial" charset="0"/>
              </a:rPr>
              <a:t>УЧАСТНИКИ ПРОЕКТА: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build="allAtOnce"/>
      <p:bldP spid="4106" grpId="0" build="allAtOnce"/>
      <p:bldP spid="14" grpId="0" build="allAtOnce" animBg="1"/>
      <p:bldP spid="15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Documents and Settings\Администратор\Рабочий стол\Картинки (маме)\master3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92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49488" y="2055813"/>
            <a:ext cx="4572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i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Табличка 6"/>
          <p:cNvSpPr/>
          <p:nvPr/>
        </p:nvSpPr>
        <p:spPr>
          <a:xfrm>
            <a:off x="611560" y="260648"/>
            <a:ext cx="8064896" cy="720080"/>
          </a:xfrm>
          <a:prstGeom prst="plaqu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ebuchet MS" pitchFamily="34" charset="0"/>
              </a:rPr>
              <a:t>План – график организации работы по патриотическому воспитанию</a:t>
            </a:r>
            <a:endParaRPr lang="ru-RU" sz="2000" b="1" cap="all" dirty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9" name="Табличка 8"/>
          <p:cNvSpPr/>
          <p:nvPr/>
        </p:nvSpPr>
        <p:spPr>
          <a:xfrm>
            <a:off x="395536" y="1340768"/>
            <a:ext cx="8496944" cy="5112568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Еженедельно: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cap="all" dirty="0" smtClean="0">
              <a:ln/>
              <a:solidFill>
                <a:schemeClr val="tx2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4667250" algn="l"/>
              </a:tabLst>
              <a:defRPr/>
            </a:pPr>
            <a:r>
              <a:rPr lang="ru-RU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по понедельникам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     утром прослушивание гимна России;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tabLst>
                <a:tab pos="4667250" algn="l"/>
              </a:tabLs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                                                вечером «Открытие красоты» </a:t>
            </a:r>
          </a:p>
          <a:p>
            <a:pPr algn="just" eaLnBrk="0" hangingPunct="0">
              <a:tabLst>
                <a:tab pos="4667250" algn="l"/>
              </a:tabLs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          цель – любование  природой, делами людей , окружающим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tabLst>
                <a:tab pos="4667250" algn="l"/>
              </a:tabLst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по вторникам    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     вечером «Уроки наблюдений»</a:t>
            </a:r>
          </a:p>
          <a:p>
            <a:pPr algn="just" eaLnBrk="0" hangingPunct="0">
              <a:tabLst>
                <a:tab pos="4667250" algn="l"/>
              </a:tabLs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          цель – видеть   изменения, происходящие в поселке, в природе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tabLst>
                <a:tab pos="4667250" algn="l"/>
              </a:tabLst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по средам           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     вечером 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Удивлялки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»</a:t>
            </a:r>
          </a:p>
          <a:p>
            <a:pPr algn="just" eaLnBrk="0" hangingPunct="0">
              <a:tabLst>
                <a:tab pos="4667250" algn="l"/>
              </a:tabLs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         цель – познакомить с историей достопримечательностей поселка,    с  интересными событиями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tabLst>
                <a:tab pos="4667250" algn="l"/>
              </a:tabLst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 по четвергам     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     вечером «Четыре строчки наизусть»</a:t>
            </a:r>
          </a:p>
          <a:p>
            <a:pPr algn="just" eaLnBrk="0" hangingPunct="0">
              <a:tabLst>
                <a:tab pos="4667250" algn="l"/>
              </a:tabLs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         цель – воспитание любви к поселку, семье, людям, природе через художественное слово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tabLst>
                <a:tab pos="4667250" algn="l"/>
              </a:tabLst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по пятницам       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    вечером «От сердца к сердцу» </a:t>
            </a:r>
          </a:p>
          <a:p>
            <a:pPr algn="just" eaLnBrk="0" hangingPunct="0">
              <a:tabLst>
                <a:tab pos="4667250" algn="l"/>
              </a:tabLs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         цель - познакомить детей с интересными людьми нашего поселка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cap="all" dirty="0" smtClean="0">
              <a:ln/>
              <a:solidFill>
                <a:schemeClr val="tx2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9" name="Rectangle 1"/>
          <p:cNvSpPr>
            <a:spLocks noChangeArrowheads="1"/>
          </p:cNvSpPr>
          <p:nvPr/>
        </p:nvSpPr>
        <p:spPr bwMode="auto">
          <a:xfrm>
            <a:off x="0" y="74613"/>
            <a:ext cx="239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667250" algn="l"/>
              </a:tabLst>
            </a:pPr>
            <a:r>
              <a:rPr lang="ru-RU" sz="1400">
                <a:latin typeface="Calibri" pitchFamily="34" charset="0"/>
                <a:cs typeface="Times New Roman" pitchFamily="18" charset="0"/>
              </a:rPr>
              <a:t>-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9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Documents and Settings\Администратор\Рабочий стол\Картинки (маме)\master3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1115616" y="116632"/>
            <a:ext cx="7128792" cy="792088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600" b="1" i="1">
                <a:solidFill>
                  <a:srgbClr val="953735"/>
                </a:solidFill>
                <a:latin typeface="Calibri" pitchFamily="34" charset="0"/>
              </a:rPr>
              <a:t>Этапы реализации проекта</a:t>
            </a:r>
          </a:p>
        </p:txBody>
      </p:sp>
      <p:sp>
        <p:nvSpPr>
          <p:cNvPr id="17413" name="Rectangle 1"/>
          <p:cNvSpPr>
            <a:spLocks noChangeArrowheads="1"/>
          </p:cNvSpPr>
          <p:nvPr/>
        </p:nvSpPr>
        <p:spPr bwMode="auto">
          <a:xfrm>
            <a:off x="152400" y="196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"/>
          <p:cNvSpPr>
            <a:spLocks noChangeArrowheads="1"/>
          </p:cNvSpPr>
          <p:nvPr/>
        </p:nvSpPr>
        <p:spPr bwMode="auto">
          <a:xfrm>
            <a:off x="755650" y="4046538"/>
            <a:ext cx="741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ru-RU" sz="2000" b="1">
              <a:solidFill>
                <a:srgbClr val="17375E"/>
              </a:solidFill>
            </a:endParaRPr>
          </a:p>
        </p:txBody>
      </p:sp>
      <p:sp>
        <p:nvSpPr>
          <p:cNvPr id="20" name="Табличка 19"/>
          <p:cNvSpPr/>
          <p:nvPr/>
        </p:nvSpPr>
        <p:spPr>
          <a:xfrm>
            <a:off x="4211960" y="2564904"/>
            <a:ext cx="4932040" cy="3096344"/>
          </a:xfrm>
          <a:prstGeom prst="plaque">
            <a:avLst>
              <a:gd name="adj" fmla="val 713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5130" name="Rectangle 1"/>
          <p:cNvSpPr>
            <a:spLocks noChangeArrowheads="1"/>
          </p:cNvSpPr>
          <p:nvPr/>
        </p:nvSpPr>
        <p:spPr bwMode="auto">
          <a:xfrm>
            <a:off x="4248100" y="2636912"/>
            <a:ext cx="48959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600" b="1" i="1" dirty="0">
                <a:solidFill>
                  <a:srgbClr val="953735"/>
                </a:solidFill>
                <a:latin typeface="Calibri" pitchFamily="34" charset="0"/>
                <a:cs typeface="Times New Roman" pitchFamily="18" charset="0"/>
              </a:rPr>
              <a:t>Цель:</a:t>
            </a:r>
            <a:r>
              <a:rPr lang="ru-RU" sz="1600" b="1" dirty="0">
                <a:solidFill>
                  <a:srgbClr val="953735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953735"/>
              </a:solidFill>
              <a:latin typeface="Calibri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1600" b="1" dirty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Выявление представлений детей старшего дошкольного возраста о родном селе</a:t>
            </a:r>
            <a:endParaRPr lang="ru-RU" sz="1600" b="1" dirty="0">
              <a:solidFill>
                <a:srgbClr val="17375E"/>
              </a:solidFill>
              <a:latin typeface="Calibri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1600" b="1" dirty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Выявление отношения родителей к проблеме патриотического воспитания дошкольников</a:t>
            </a:r>
            <a:endParaRPr lang="ru-RU" sz="1600" b="1" dirty="0">
              <a:solidFill>
                <a:srgbClr val="17375E"/>
              </a:solidFill>
              <a:latin typeface="Calibri" pitchFamily="34" charset="0"/>
            </a:endParaRPr>
          </a:p>
          <a:p>
            <a:pPr algn="just" eaLnBrk="0" hangingPunct="0"/>
            <a:r>
              <a:rPr lang="ru-RU" sz="1600" b="1" i="1" dirty="0">
                <a:solidFill>
                  <a:srgbClr val="953735"/>
                </a:solidFill>
                <a:latin typeface="Calibri" pitchFamily="34" charset="0"/>
                <a:cs typeface="Times New Roman" pitchFamily="18" charset="0"/>
              </a:rPr>
              <a:t>На данном этапе работа осуществляется по следующим направлениям: </a:t>
            </a:r>
            <a:endParaRPr lang="ru-RU" sz="1600" b="1" i="1" dirty="0">
              <a:solidFill>
                <a:srgbClr val="953735"/>
              </a:solidFill>
              <a:latin typeface="Calibri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1600" b="1" dirty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обогащение среды, </a:t>
            </a:r>
            <a:endParaRPr lang="ru-RU" sz="1600" b="1" dirty="0">
              <a:solidFill>
                <a:srgbClr val="17375E"/>
              </a:solidFill>
              <a:latin typeface="Calibri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1600" b="1" dirty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анкетирование родителей, </a:t>
            </a:r>
            <a:endParaRPr lang="ru-RU" sz="1600" b="1" dirty="0">
              <a:solidFill>
                <a:srgbClr val="17375E"/>
              </a:solidFill>
              <a:latin typeface="Calibri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1600" b="1" dirty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диагностика, представление детей о родном селе.</a:t>
            </a:r>
            <a:endParaRPr lang="ru-RU" sz="1600" b="1" dirty="0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27784" y="980728"/>
            <a:ext cx="4321175" cy="647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953735"/>
                </a:solidFill>
                <a:cs typeface="Arial" charset="0"/>
              </a:rPr>
              <a:t>I </a:t>
            </a:r>
            <a:r>
              <a:rPr lang="ru-RU" sz="2400" b="1">
                <a:solidFill>
                  <a:srgbClr val="953735"/>
                </a:solidFill>
                <a:cs typeface="Arial" charset="0"/>
              </a:rPr>
              <a:t>этап - подготовительный</a:t>
            </a: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611560" y="1772816"/>
            <a:ext cx="2987824" cy="648072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>
                <a:solidFill>
                  <a:srgbClr val="10253F"/>
                </a:solidFill>
                <a:latin typeface="Calibri" pitchFamily="34" charset="0"/>
              </a:rPr>
              <a:t>Уголок « МОЯ РОССИЯ»</a:t>
            </a:r>
            <a:endParaRPr lang="ru-RU" sz="2000" b="1" i="1" dirty="0">
              <a:solidFill>
                <a:srgbClr val="10253F"/>
              </a:solidFill>
              <a:latin typeface="Calibri" pitchFamily="34" charset="0"/>
            </a:endParaRPr>
          </a:p>
        </p:txBody>
      </p:sp>
      <p:pic>
        <p:nvPicPr>
          <p:cNvPr id="11" name="Picture 1" descr="F:\Новая папка\DSC05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36912"/>
            <a:ext cx="3672408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build="allAtOnce"/>
      <p:bldP spid="9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0">
              <a:schemeClr val="accent4">
                <a:lumMod val="60000"/>
                <a:lumOff val="40000"/>
              </a:schemeClr>
            </a:gs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Администратор\Рабочий стол\Картинки (маме)\master3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547813" y="333375"/>
            <a:ext cx="5976937" cy="647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953735"/>
                </a:solidFill>
                <a:cs typeface="Arial" charset="0"/>
              </a:rPr>
              <a:t>II </a:t>
            </a:r>
            <a:r>
              <a:rPr lang="ru-RU" sz="2800" b="1">
                <a:solidFill>
                  <a:srgbClr val="953735"/>
                </a:solidFill>
                <a:cs typeface="Arial" charset="0"/>
              </a:rPr>
              <a:t>этап –</a:t>
            </a:r>
            <a:r>
              <a:rPr lang="en-US" sz="2800" b="1">
                <a:solidFill>
                  <a:srgbClr val="953735"/>
                </a:solidFill>
                <a:cs typeface="Arial" charset="0"/>
              </a:rPr>
              <a:t> </a:t>
            </a:r>
            <a:r>
              <a:rPr lang="ru-RU" sz="2800" b="1">
                <a:solidFill>
                  <a:srgbClr val="953735"/>
                </a:solidFill>
                <a:cs typeface="Arial" charset="0"/>
              </a:rPr>
              <a:t>реализация проекта</a:t>
            </a:r>
          </a:p>
        </p:txBody>
      </p:sp>
      <p:sp>
        <p:nvSpPr>
          <p:cNvPr id="4" name="Табличка 3"/>
          <p:cNvSpPr/>
          <p:nvPr/>
        </p:nvSpPr>
        <p:spPr>
          <a:xfrm>
            <a:off x="899592" y="1124744"/>
            <a:ext cx="7272808" cy="720080"/>
          </a:xfrm>
          <a:prstGeom prst="plaqu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ebuchet MS" pitchFamily="34" charset="0"/>
              </a:rPr>
              <a:t>Интеграция образовательных областей                           в рамках проекта</a:t>
            </a:r>
            <a:endParaRPr lang="ru-RU" sz="2000" b="1" cap="all" dirty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16200000">
            <a:off x="3492500" y="1916113"/>
            <a:ext cx="719138" cy="1008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850" y="2060575"/>
            <a:ext cx="2952750" cy="7921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953735"/>
                </a:solidFill>
                <a:cs typeface="Arial" charset="0"/>
              </a:rPr>
              <a:t>Физическое развитие</a:t>
            </a:r>
          </a:p>
        </p:txBody>
      </p:sp>
      <p:sp>
        <p:nvSpPr>
          <p:cNvPr id="10" name="Табличка 9"/>
          <p:cNvSpPr/>
          <p:nvPr/>
        </p:nvSpPr>
        <p:spPr>
          <a:xfrm>
            <a:off x="4427984" y="1988840"/>
            <a:ext cx="4608512" cy="1656184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cap="all" dirty="0" smtClean="0">
                <a:ln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  <a:r>
              <a:rPr lang="ru-RU" b="1" cap="all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«Защитники Родины»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cap="all" dirty="0" smtClean="0">
                <a:ln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Подвижные игры: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cap="all" dirty="0" err="1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Утеня</a:t>
            </a:r>
            <a:r>
              <a:rPr lang="ru-RU" b="1" cap="all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«Жмурки», «Коршун»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cap="all" dirty="0" smtClean="0">
                <a:ln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Лыжные соревнования</a:t>
            </a:r>
            <a:endParaRPr lang="ru-RU" b="1" cap="all" dirty="0">
              <a:ln/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F:\прогулка\P1020703.JPG"/>
          <p:cNvPicPr>
            <a:picLocks noChangeAspect="1" noChangeArrowheads="1"/>
          </p:cNvPicPr>
          <p:nvPr/>
        </p:nvPicPr>
        <p:blipFill>
          <a:blip r:embed="rId3" cstate="print"/>
          <a:srcRect t="17073" r="15168" b="17073"/>
          <a:stretch>
            <a:fillRect/>
          </a:stretch>
        </p:blipFill>
        <p:spPr bwMode="auto">
          <a:xfrm>
            <a:off x="4644008" y="3861048"/>
            <a:ext cx="4248472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DSC058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532" y="3212976"/>
            <a:ext cx="3744416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5" grpId="0" animBg="1"/>
      <p:bldP spid="7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Documents and Settings\Администратор\Рабочий стол\Картинки (маме)\master3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9388" y="0"/>
            <a:ext cx="9323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1124744"/>
            <a:ext cx="2916237" cy="7921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953735"/>
                </a:solidFill>
                <a:cs typeface="Arial" charset="0"/>
              </a:rPr>
              <a:t>социализация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3203848" y="1196752"/>
            <a:ext cx="906463" cy="720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Табличка 10"/>
          <p:cNvSpPr/>
          <p:nvPr/>
        </p:nvSpPr>
        <p:spPr>
          <a:xfrm>
            <a:off x="4211960" y="188640"/>
            <a:ext cx="5112568" cy="2520280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cap="all" dirty="0" smtClean="0">
                <a:ln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Сюжетно-ролевая игра: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«Мы защитники отечества»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cap="all" dirty="0" smtClean="0">
                <a:ln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«Что понадобится для русского народного костюма»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cap="all" dirty="0" smtClean="0">
                <a:ln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Театрализованные игры: </a:t>
            </a:r>
            <a:r>
              <a:rPr lang="ru-RU" b="1" cap="all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обыгрывание русской народной сказки «Машенька и медведь»</a:t>
            </a:r>
            <a:endParaRPr lang="ru-RU" b="1" cap="all" dirty="0">
              <a:ln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5661248"/>
            <a:ext cx="2736850" cy="7921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953735"/>
                </a:solidFill>
                <a:cs typeface="Arial" charset="0"/>
              </a:rPr>
              <a:t>коммуникация</a:t>
            </a:r>
          </a:p>
        </p:txBody>
      </p:sp>
      <p:sp>
        <p:nvSpPr>
          <p:cNvPr id="10" name="Табличка 9"/>
          <p:cNvSpPr/>
          <p:nvPr/>
        </p:nvSpPr>
        <p:spPr>
          <a:xfrm>
            <a:off x="5003032" y="3573016"/>
            <a:ext cx="4140968" cy="1368152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встреча с работниками птицефабрики «</a:t>
            </a:r>
            <a:r>
              <a:rPr lang="ru-RU" sz="1600" b="1" cap="all" dirty="0" err="1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Русско-Высоцкая</a:t>
            </a:r>
            <a:r>
              <a:rPr lang="ru-RU" sz="1600" b="1" cap="all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b="1" cap="all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беседа «Что мы узнали о нашем поселке»</a:t>
            </a:r>
            <a:endParaRPr lang="ru-RU" sz="1600" b="1" cap="all" dirty="0">
              <a:ln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9260319" flipV="1">
            <a:off x="2835028" y="4916149"/>
            <a:ext cx="1978144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3" name="Picture 7" descr="C:\Users\Пользователь\Desktop\Новая папка (2)\DSCN0835.JPG"/>
          <p:cNvPicPr>
            <a:picLocks noChangeAspect="1" noChangeArrowheads="1"/>
          </p:cNvPicPr>
          <p:nvPr/>
        </p:nvPicPr>
        <p:blipFill>
          <a:blip r:embed="rId3" cstate="print"/>
          <a:srcRect l="1333" t="5964" r="2667" b="4569"/>
          <a:stretch>
            <a:fillRect/>
          </a:stretch>
        </p:blipFill>
        <p:spPr bwMode="auto">
          <a:xfrm>
            <a:off x="323528" y="2132856"/>
            <a:ext cx="3707904" cy="27962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animBg="1"/>
      <p:bldP spid="9" grpId="0" build="allAtOnce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Администратор\Рабочий стол\Картинки (маме)\master3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539750" y="404813"/>
            <a:ext cx="2519363" cy="7921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953735"/>
                </a:solidFill>
                <a:cs typeface="Arial" charset="0"/>
              </a:rPr>
              <a:t>труд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203575" y="476250"/>
            <a:ext cx="977900" cy="720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Табличка 7"/>
          <p:cNvSpPr/>
          <p:nvPr/>
        </p:nvSpPr>
        <p:spPr>
          <a:xfrm>
            <a:off x="4355976" y="188640"/>
            <a:ext cx="4608512" cy="2016224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b="1" cap="all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Постройка снежного городка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b="1" cap="all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Окапывание деревьев снегом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b="1" cap="all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Подкормка птиц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b="1" cap="all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ледяных фигурок для украшения участка</a:t>
            </a:r>
            <a:endParaRPr lang="ru-RU" sz="1600" b="1" cap="all" dirty="0">
              <a:ln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5589240"/>
            <a:ext cx="2736850" cy="7921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953735"/>
                </a:solidFill>
                <a:cs typeface="Arial" charset="0"/>
              </a:rPr>
              <a:t>познание</a:t>
            </a:r>
          </a:p>
        </p:txBody>
      </p:sp>
      <p:sp>
        <p:nvSpPr>
          <p:cNvPr id="10" name="Стрелка вправо 9"/>
          <p:cNvSpPr/>
          <p:nvPr/>
        </p:nvSpPr>
        <p:spPr>
          <a:xfrm rot="19053230">
            <a:off x="3106759" y="5094917"/>
            <a:ext cx="1353985" cy="664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Табличка 10"/>
          <p:cNvSpPr/>
          <p:nvPr/>
        </p:nvSpPr>
        <p:spPr>
          <a:xfrm>
            <a:off x="4391472" y="3284984"/>
            <a:ext cx="4752528" cy="3312368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«Моя малая Родина» (рассказ воспитателя с дальнейшим обсуждением)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b="1" cap="all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«Мой поселок в будущем» </a:t>
            </a:r>
            <a:r>
              <a:rPr lang="ru-RU" sz="1600" b="1" cap="all" dirty="0" err="1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Позновательно-конструктивная</a:t>
            </a:r>
            <a:r>
              <a:rPr lang="ru-RU" sz="1600" b="1" cap="all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деятельность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b="1" cap="all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Экскурсия в русскую избу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b="1" cap="all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составление папки «По страницам Красной книги»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cap="all" dirty="0">
              <a:ln/>
              <a:solidFill>
                <a:schemeClr val="tx2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C:\Users\Пользователь\Desktop\Новая папка (2)\DSC058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3727109" cy="2389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animBg="1"/>
      <p:bldP spid="9" grpId="0" build="allAtOnce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Documents and Settings\Администратор\Рабочий стол\Картинки (маме)\master3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50825" y="620713"/>
            <a:ext cx="2952750" cy="7921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953735"/>
                </a:solidFill>
                <a:cs typeface="Arial" charset="0"/>
              </a:rPr>
              <a:t>Художественное творчество</a:t>
            </a:r>
          </a:p>
        </p:txBody>
      </p:sp>
      <p:sp>
        <p:nvSpPr>
          <p:cNvPr id="12" name="Табличка 11"/>
          <p:cNvSpPr/>
          <p:nvPr/>
        </p:nvSpPr>
        <p:spPr>
          <a:xfrm>
            <a:off x="4139952" y="332656"/>
            <a:ext cx="4824536" cy="2376264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рисование: «Здесь мало увидеть, здесь нужно всмотреться», «Цыплята на нашей птицефабрике», «Белая береза под моим окном», «Мое село»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b="1" cap="all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Аппликация: «белый, синий, красный»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b="1" cap="all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Лепка: «Русская матрешка»</a:t>
            </a:r>
            <a:endParaRPr lang="ru-RU" sz="1600" b="1" cap="all" dirty="0">
              <a:ln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276600" y="692150"/>
            <a:ext cx="790575" cy="649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5" name="Рисунок 14" descr="V:\DCIM\101MSDCF\DSC05756.JPG"/>
          <p:cNvPicPr/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39552" y="1916832"/>
            <a:ext cx="3266794" cy="25030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51520" y="4869160"/>
            <a:ext cx="2952750" cy="7921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953735"/>
                </a:solidFill>
                <a:cs typeface="Arial" charset="0"/>
              </a:rPr>
              <a:t>Чтение </a:t>
            </a:r>
          </a:p>
        </p:txBody>
      </p:sp>
      <p:sp>
        <p:nvSpPr>
          <p:cNvPr id="9" name="Табличка 8"/>
          <p:cNvSpPr/>
          <p:nvPr/>
        </p:nvSpPr>
        <p:spPr>
          <a:xfrm>
            <a:off x="4319464" y="4221088"/>
            <a:ext cx="4824536" cy="2016224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b="1" cap="all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чтение былин о русских богатырях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b="1" cap="all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стихотворений воспевающих Россию; русскую природу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b="1" cap="all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пословиц и поговорок о родине</a:t>
            </a:r>
            <a:endParaRPr lang="ru-RU" sz="1600" b="1" cap="all" dirty="0">
              <a:ln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419872" y="4941168"/>
            <a:ext cx="719138" cy="649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3" grpId="0" animBg="1"/>
      <p:bldP spid="8" grpId="0" build="allAtOnce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</TotalTime>
  <Words>630</Words>
  <Application>Microsoft Office PowerPoint</Application>
  <PresentationFormat>Экран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100</cp:revision>
  <dcterms:created xsi:type="dcterms:W3CDTF">2013-02-23T15:18:24Z</dcterms:created>
  <dcterms:modified xsi:type="dcterms:W3CDTF">2014-11-23T14:28:23Z</dcterms:modified>
</cp:coreProperties>
</file>